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charset="0"/>
      <p:regular r:id="rId14"/>
    </p:embeddedFont>
    <p:embeddedFont>
      <p:font typeface="Arial Nova" charset="0"/>
      <p:regular r:id="rId15"/>
    </p:embeddedFont>
    <p:embeddedFont>
      <p:font typeface="Arial Unicode" charset="-128"/>
      <p:regular r:id="rId16"/>
    </p:embeddedFont>
    <p:embeddedFont>
      <p:font typeface="Arial Unicode Bold" charset="-128"/>
      <p:regular r:id="rId17"/>
    </p:embeddedFont>
    <p:embeddedFont>
      <p:font typeface="Arial Nova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mo Bold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spaly_fsb_bo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706919" y="1523735"/>
            <a:ext cx="9986951" cy="3895631"/>
            <a:chOff x="0" y="0"/>
            <a:chExt cx="13315934" cy="51941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15934" cy="5194175"/>
            </a:xfrm>
            <a:custGeom>
              <a:avLst/>
              <a:gdLst/>
              <a:ahLst/>
              <a:cxnLst/>
              <a:rect l="l" t="t" r="r" b="b"/>
              <a:pathLst>
                <a:path w="13315934" h="5194175">
                  <a:moveTo>
                    <a:pt x="0" y="0"/>
                  </a:moveTo>
                  <a:lnTo>
                    <a:pt x="13315934" y="0"/>
                  </a:lnTo>
                  <a:lnTo>
                    <a:pt x="13315934" y="5194175"/>
                  </a:lnTo>
                  <a:lnTo>
                    <a:pt x="0" y="51941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15934" cy="5222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482"/>
                </a:lnSpc>
              </a:pPr>
              <a:r>
                <a:rPr lang="en-US" sz="6000" b="1" spc="497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МАНІПУЛЯЦІЇ ТА ВЕРБУВАННЯ: </a:t>
              </a:r>
            </a:p>
            <a:p>
              <a:pPr algn="l">
                <a:lnSpc>
                  <a:spcPts val="7483"/>
                </a:lnSpc>
              </a:pPr>
              <a:r>
                <a:rPr lang="en-US" sz="6000" b="1" spc="497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НЕ ПОТРАПИТИ В ПАСТКУ ВОРОГА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850238" y="6817966"/>
            <a:ext cx="5118714" cy="555827"/>
            <a:chOff x="0" y="0"/>
            <a:chExt cx="6824952" cy="7411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24952" cy="741102"/>
            </a:xfrm>
            <a:custGeom>
              <a:avLst/>
              <a:gdLst/>
              <a:ahLst/>
              <a:cxnLst/>
              <a:rect l="l" t="t" r="r" b="b"/>
              <a:pathLst>
                <a:path w="6824952" h="741102">
                  <a:moveTo>
                    <a:pt x="0" y="0"/>
                  </a:moveTo>
                  <a:lnTo>
                    <a:pt x="6824952" y="0"/>
                  </a:lnTo>
                  <a:lnTo>
                    <a:pt x="6824952" y="741102"/>
                  </a:lnTo>
                  <a:lnTo>
                    <a:pt x="0" y="7411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824952" cy="8173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74"/>
                </a:lnSpc>
              </a:pPr>
              <a:r>
                <a:rPr lang="en-US" sz="2750" b="1">
                  <a:solidFill>
                    <a:srgbClr val="CFD0D8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Ювенальна поліція України</a:t>
              </a:r>
            </a:p>
          </p:txBody>
        </p:sp>
      </p:grpSp>
      <p:sp>
        <p:nvSpPr>
          <p:cNvPr id="11" name="Freeform 11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736803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43222" y="677284"/>
            <a:ext cx="10193966" cy="2009609"/>
            <a:chOff x="0" y="0"/>
            <a:chExt cx="13591954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591955" cy="2679478"/>
            </a:xfrm>
            <a:custGeom>
              <a:avLst/>
              <a:gdLst/>
              <a:ahLst/>
              <a:cxnLst/>
              <a:rect l="l" t="t" r="r" b="b"/>
              <a:pathLst>
                <a:path w="13591955" h="2679478">
                  <a:moveTo>
                    <a:pt x="0" y="0"/>
                  </a:moveTo>
                  <a:lnTo>
                    <a:pt x="13591955" y="0"/>
                  </a:lnTo>
                  <a:lnTo>
                    <a:pt x="13591955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591954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ГОЛОВНЕ, ЩО ПОТРІБНО ЗАПАМ’ЯТАТИ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50237" y="3364557"/>
            <a:ext cx="637877" cy="637878"/>
            <a:chOff x="0" y="0"/>
            <a:chExt cx="850503" cy="8505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56575" y="3417689"/>
            <a:ext cx="425203" cy="531614"/>
            <a:chOff x="0" y="0"/>
            <a:chExt cx="566937" cy="7088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71632" y="3077418"/>
            <a:ext cx="3544044" cy="871885"/>
            <a:chOff x="0" y="0"/>
            <a:chExt cx="4725392" cy="11625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Маніпуляції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71633" y="3786917"/>
            <a:ext cx="8524131" cy="546175"/>
            <a:chOff x="0" y="0"/>
            <a:chExt cx="11365508" cy="7282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 піддавайтеся на маніпуляції!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850238" y="5235759"/>
            <a:ext cx="637877" cy="637877"/>
            <a:chOff x="0" y="0"/>
            <a:chExt cx="850503" cy="85050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956575" y="5235759"/>
            <a:ext cx="425203" cy="531614"/>
            <a:chOff x="0" y="0"/>
            <a:chExt cx="566937" cy="7088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71632" y="4799817"/>
            <a:ext cx="3544044" cy="871885"/>
            <a:chOff x="0" y="0"/>
            <a:chExt cx="4725392" cy="11625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Вербування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771633" y="5554698"/>
            <a:ext cx="8524131" cy="546175"/>
            <a:chOff x="0" y="0"/>
            <a:chExt cx="11365508" cy="7282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Вербування – це злочин.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850237" y="7000697"/>
            <a:ext cx="637877" cy="637877"/>
            <a:chOff x="0" y="0"/>
            <a:chExt cx="850503" cy="8505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956575" y="7021942"/>
            <a:ext cx="425203" cy="531614"/>
            <a:chOff x="0" y="0"/>
            <a:chExt cx="566937" cy="70881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3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771632" y="6681671"/>
            <a:ext cx="4531347" cy="871885"/>
            <a:chOff x="0" y="0"/>
            <a:chExt cx="6041796" cy="116251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041796" cy="1162513"/>
            </a:xfrm>
            <a:custGeom>
              <a:avLst/>
              <a:gdLst/>
              <a:ahLst/>
              <a:cxnLst/>
              <a:rect l="l" t="t" r="r" b="b"/>
              <a:pathLst>
                <a:path w="6041796" h="1162513">
                  <a:moveTo>
                    <a:pt x="0" y="0"/>
                  </a:moveTo>
                  <a:lnTo>
                    <a:pt x="6041796" y="0"/>
                  </a:lnTo>
                  <a:lnTo>
                    <a:pt x="6041796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6041796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Повідомте в СБУ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771633" y="7365487"/>
            <a:ext cx="8524131" cy="546175"/>
            <a:chOff x="0" y="0"/>
            <a:chExt cx="11365508" cy="72823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 u="sng">
                  <a:solidFill>
                    <a:srgbClr val="F5F547"/>
                  </a:solidFill>
                  <a:latin typeface="Arial Unicode"/>
                  <a:ea typeface="Arial Unicode"/>
                  <a:cs typeface="Arial Unicode"/>
                  <a:sym typeface="Arial Unicode"/>
                  <a:hlinkClick r:id="rId3" tooltip="http://t.me/spaly_fsb_bot"/>
                </a:rPr>
                <a:t>t.me/spaly\_fsb\_bot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850238" y="8669804"/>
            <a:ext cx="637877" cy="637878"/>
            <a:chOff x="0" y="0"/>
            <a:chExt cx="850503" cy="85050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50392" cy="850519"/>
            </a:xfrm>
            <a:custGeom>
              <a:avLst/>
              <a:gdLst/>
              <a:ahLst/>
              <a:cxnLst/>
              <a:rect l="l" t="t" r="r" b="b"/>
              <a:pathLst>
                <a:path w="850392" h="850519">
                  <a:moveTo>
                    <a:pt x="0" y="56642"/>
                  </a:moveTo>
                  <a:cubicBezTo>
                    <a:pt x="0" y="25400"/>
                    <a:pt x="25400" y="0"/>
                    <a:pt x="56642" y="0"/>
                  </a:cubicBezTo>
                  <a:lnTo>
                    <a:pt x="793750" y="0"/>
                  </a:lnTo>
                  <a:cubicBezTo>
                    <a:pt x="825119" y="0"/>
                    <a:pt x="850392" y="25400"/>
                    <a:pt x="850392" y="56642"/>
                  </a:cubicBezTo>
                  <a:lnTo>
                    <a:pt x="850392" y="793750"/>
                  </a:lnTo>
                  <a:cubicBezTo>
                    <a:pt x="850392" y="825119"/>
                    <a:pt x="824992" y="850392"/>
                    <a:pt x="793750" y="850392"/>
                  </a:cubicBezTo>
                  <a:lnTo>
                    <a:pt x="56642" y="850392"/>
                  </a:lnTo>
                  <a:cubicBezTo>
                    <a:pt x="25400" y="850519"/>
                    <a:pt x="0" y="825119"/>
                    <a:pt x="0" y="793750"/>
                  </a:cubicBezTo>
                  <a:close/>
                </a:path>
              </a:pathLst>
            </a:custGeom>
            <a:solidFill>
              <a:srgbClr val="3E3E3E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7956575" y="8669804"/>
            <a:ext cx="425203" cy="531614"/>
            <a:chOff x="0" y="0"/>
            <a:chExt cx="566937" cy="70881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66937" cy="708818"/>
            </a:xfrm>
            <a:custGeom>
              <a:avLst/>
              <a:gdLst/>
              <a:ahLst/>
              <a:cxnLst/>
              <a:rect l="l" t="t" r="r" b="b"/>
              <a:pathLst>
                <a:path w="566937" h="708818">
                  <a:moveTo>
                    <a:pt x="0" y="0"/>
                  </a:moveTo>
                  <a:lnTo>
                    <a:pt x="566937" y="0"/>
                  </a:lnTo>
                  <a:lnTo>
                    <a:pt x="566937" y="708818"/>
                  </a:lnTo>
                  <a:lnTo>
                    <a:pt x="0" y="7088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38100"/>
              <a:ext cx="566937" cy="670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12"/>
                </a:lnSpc>
              </a:pPr>
              <a:r>
                <a:rPr lang="en-US" sz="3312">
                  <a:solidFill>
                    <a:srgbClr val="BFBFBF"/>
                  </a:solidFill>
                  <a:latin typeface="Arimo"/>
                  <a:ea typeface="Arimo"/>
                  <a:cs typeface="Arimo"/>
                  <a:sym typeface="Arimo"/>
                </a:rPr>
                <a:t>4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771632" y="8371880"/>
            <a:ext cx="3544044" cy="871885"/>
            <a:chOff x="0" y="0"/>
            <a:chExt cx="4725392" cy="116251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Обережність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771633" y="9083237"/>
            <a:ext cx="8524131" cy="546175"/>
            <a:chOff x="0" y="0"/>
            <a:chExt cx="11365508" cy="72823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1365509" cy="728234"/>
            </a:xfrm>
            <a:custGeom>
              <a:avLst/>
              <a:gdLst/>
              <a:ahLst/>
              <a:cxnLst/>
              <a:rect l="l" t="t" r="r" b="b"/>
              <a:pathLst>
                <a:path w="11365509" h="728234">
                  <a:moveTo>
                    <a:pt x="0" y="0"/>
                  </a:moveTo>
                  <a:lnTo>
                    <a:pt x="11365509" y="0"/>
                  </a:lnTo>
                  <a:lnTo>
                    <a:pt x="11365509" y="728234"/>
                  </a:lnTo>
                  <a:lnTo>
                    <a:pt x="0" y="7282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104775"/>
              <a:ext cx="11365508" cy="8330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Будьте обережні в інтернеті!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16964332" y="8935611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-339004" y="0"/>
            <a:ext cx="7591702" cy="10379259"/>
          </a:xfrm>
          <a:custGeom>
            <a:avLst/>
            <a:gdLst/>
            <a:ahLst/>
            <a:cxnLst/>
            <a:rect l="l" t="t" r="r" b="b"/>
            <a:pathLst>
              <a:path w="7591702" h="10379259">
                <a:moveTo>
                  <a:pt x="0" y="0"/>
                </a:moveTo>
                <a:lnTo>
                  <a:pt x="7591701" y="0"/>
                </a:lnTo>
                <a:lnTo>
                  <a:pt x="7591701" y="10379259"/>
                </a:lnTo>
                <a:lnTo>
                  <a:pt x="0" y="103792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561" r="-51644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175167" y="-577415"/>
            <a:ext cx="7165495" cy="10748242"/>
          </a:xfrm>
          <a:custGeom>
            <a:avLst/>
            <a:gdLst/>
            <a:ahLst/>
            <a:cxnLst/>
            <a:rect l="l" t="t" r="r" b="b"/>
            <a:pathLst>
              <a:path w="7165495" h="10748242">
                <a:moveTo>
                  <a:pt x="0" y="0"/>
                </a:moveTo>
                <a:lnTo>
                  <a:pt x="7165495" y="0"/>
                </a:lnTo>
                <a:lnTo>
                  <a:pt x="7165495" y="10748243"/>
                </a:lnTo>
                <a:lnTo>
                  <a:pt x="0" y="107482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531753" y="901306"/>
            <a:ext cx="9445526" cy="2952656"/>
            <a:chOff x="0" y="0"/>
            <a:chExt cx="12594035" cy="39368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94035" cy="3936875"/>
            </a:xfrm>
            <a:custGeom>
              <a:avLst/>
              <a:gdLst/>
              <a:ahLst/>
              <a:cxnLst/>
              <a:rect l="l" t="t" r="r" b="b"/>
              <a:pathLst>
                <a:path w="12594035" h="3936875">
                  <a:moveTo>
                    <a:pt x="0" y="0"/>
                  </a:moveTo>
                  <a:lnTo>
                    <a:pt x="12594035" y="0"/>
                  </a:lnTo>
                  <a:lnTo>
                    <a:pt x="12594035" y="3936875"/>
                  </a:lnTo>
                  <a:lnTo>
                    <a:pt x="0" y="39368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594035" cy="3965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2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ВАША БЕЗПЕКА </a:t>
              </a:r>
            </a:p>
            <a:p>
              <a:pPr algn="ctr">
                <a:lnSpc>
                  <a:spcPts val="7482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– </a:t>
              </a:r>
            </a:p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НАЙГОЛОВНІШЕ!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16435" y="4705732"/>
            <a:ext cx="4667752" cy="990942"/>
            <a:chOff x="0" y="0"/>
            <a:chExt cx="6223670" cy="13212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23670" cy="1321256"/>
            </a:xfrm>
            <a:custGeom>
              <a:avLst/>
              <a:gdLst/>
              <a:ahLst/>
              <a:cxnLst/>
              <a:rect l="l" t="t" r="r" b="b"/>
              <a:pathLst>
                <a:path w="6223670" h="1321256">
                  <a:moveTo>
                    <a:pt x="0" y="0"/>
                  </a:moveTo>
                  <a:lnTo>
                    <a:pt x="6223670" y="0"/>
                  </a:lnTo>
                  <a:lnTo>
                    <a:pt x="6223670" y="1321256"/>
                  </a:lnTo>
                  <a:lnTo>
                    <a:pt x="0" y="13212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223670" cy="13498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МОВЧІТЬ!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07586" y="6421050"/>
            <a:ext cx="8091965" cy="657315"/>
            <a:chOff x="0" y="0"/>
            <a:chExt cx="10789287" cy="8764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89287" cy="876420"/>
            </a:xfrm>
            <a:custGeom>
              <a:avLst/>
              <a:gdLst/>
              <a:ahLst/>
              <a:cxnLst/>
              <a:rect l="l" t="t" r="r" b="b"/>
              <a:pathLst>
                <a:path w="10789287" h="876420">
                  <a:moveTo>
                    <a:pt x="0" y="0"/>
                  </a:moveTo>
                  <a:lnTo>
                    <a:pt x="10789287" y="0"/>
                  </a:lnTo>
                  <a:lnTo>
                    <a:pt x="10789287" y="876420"/>
                  </a:lnTo>
                  <a:lnTo>
                    <a:pt x="0" y="876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14300"/>
              <a:ext cx="10789287" cy="9907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85"/>
                </a:lnSpc>
              </a:pPr>
              <a:r>
                <a:rPr lang="en-US" sz="30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Якщо є сумніви – обговоріть їх із дорослими.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53465" y="7723087"/>
            <a:ext cx="7200208" cy="657315"/>
            <a:chOff x="0" y="0"/>
            <a:chExt cx="9600277" cy="8764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00277" cy="876420"/>
            </a:xfrm>
            <a:custGeom>
              <a:avLst/>
              <a:gdLst/>
              <a:ahLst/>
              <a:cxnLst/>
              <a:rect l="l" t="t" r="r" b="b"/>
              <a:pathLst>
                <a:path w="9600277" h="876420">
                  <a:moveTo>
                    <a:pt x="0" y="0"/>
                  </a:moveTo>
                  <a:lnTo>
                    <a:pt x="9600277" y="0"/>
                  </a:lnTo>
                  <a:lnTo>
                    <a:pt x="9600277" y="876420"/>
                  </a:lnTo>
                  <a:lnTo>
                    <a:pt x="0" y="876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9600277" cy="9907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85"/>
                </a:lnSpc>
              </a:pPr>
              <a:r>
                <a:rPr lang="en-US" sz="30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Ваша уважність може врятувати життя!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6786188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26329" y="654034"/>
            <a:ext cx="16962914" cy="1203002"/>
            <a:chOff x="0" y="0"/>
            <a:chExt cx="20537297" cy="1456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37297" cy="1456496"/>
            </a:xfrm>
            <a:custGeom>
              <a:avLst/>
              <a:gdLst/>
              <a:ahLst/>
              <a:cxnLst/>
              <a:rect l="l" t="t" r="r" b="b"/>
              <a:pathLst>
                <a:path w="20537297" h="1456496">
                  <a:moveTo>
                    <a:pt x="0" y="0"/>
                  </a:moveTo>
                  <a:lnTo>
                    <a:pt x="20537297" y="0"/>
                  </a:lnTo>
                  <a:lnTo>
                    <a:pt x="20537297" y="1456496"/>
                  </a:lnTo>
                  <a:lnTo>
                    <a:pt x="0" y="14564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0537297" cy="148507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732"/>
                </a:lnSpc>
              </a:pPr>
              <a:r>
                <a:rPr lang="en-US" sz="62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РОЗПІЗНАТИ СПРОБИ ВЕРБУВАННЯ?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83712" y="2136782"/>
            <a:ext cx="4360351" cy="1500535"/>
            <a:chOff x="0" y="0"/>
            <a:chExt cx="5813801" cy="20007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13801" cy="2000713"/>
            </a:xfrm>
            <a:custGeom>
              <a:avLst/>
              <a:gdLst/>
              <a:ahLst/>
              <a:cxnLst/>
              <a:rect l="l" t="t" r="r" b="b"/>
              <a:pathLst>
                <a:path w="5813801" h="2000713">
                  <a:moveTo>
                    <a:pt x="0" y="0"/>
                  </a:moveTo>
                  <a:lnTo>
                    <a:pt x="5813801" y="0"/>
                  </a:lnTo>
                  <a:lnTo>
                    <a:pt x="5813801" y="2000713"/>
                  </a:lnTo>
                  <a:lnTo>
                    <a:pt x="0" y="200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813801" cy="20197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Пропозиції "легких грошей"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05135" y="3637316"/>
            <a:ext cx="3717504" cy="1060525"/>
            <a:chOff x="0" y="0"/>
            <a:chExt cx="4879578" cy="13920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79579" cy="1392041"/>
            </a:xfrm>
            <a:custGeom>
              <a:avLst/>
              <a:gdLst/>
              <a:ahLst/>
              <a:cxnLst/>
              <a:rect l="l" t="t" r="r" b="b"/>
              <a:pathLst>
                <a:path w="4879579" h="1392041">
                  <a:moveTo>
                    <a:pt x="0" y="0"/>
                  </a:moveTo>
                  <a:lnTo>
                    <a:pt x="4879579" y="0"/>
                  </a:lnTo>
                  <a:lnTo>
                    <a:pt x="4879579" y="1392041"/>
                  </a:lnTo>
                  <a:lnTo>
                    <a:pt x="0" y="13920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4879578" cy="14968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Незнайомці пропонують гроші за просту роботу.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42934" y="2136782"/>
            <a:ext cx="3659684" cy="1500535"/>
            <a:chOff x="0" y="0"/>
            <a:chExt cx="4879578" cy="20007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9579" cy="2000713"/>
            </a:xfrm>
            <a:custGeom>
              <a:avLst/>
              <a:gdLst/>
              <a:ahLst/>
              <a:cxnLst/>
              <a:rect l="l" t="t" r="r" b="b"/>
              <a:pathLst>
                <a:path w="4879579" h="2000713">
                  <a:moveTo>
                    <a:pt x="0" y="0"/>
                  </a:moveTo>
                  <a:lnTo>
                    <a:pt x="4879579" y="0"/>
                  </a:lnTo>
                  <a:lnTo>
                    <a:pt x="4879579" y="2000713"/>
                  </a:lnTo>
                  <a:lnTo>
                    <a:pt x="0" y="20007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879578" cy="20197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Прохання про "допомогу"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912290" y="3637316"/>
            <a:ext cx="3659684" cy="1060525"/>
            <a:chOff x="0" y="0"/>
            <a:chExt cx="4879578" cy="14140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9579" cy="1414034"/>
            </a:xfrm>
            <a:custGeom>
              <a:avLst/>
              <a:gdLst/>
              <a:ahLst/>
              <a:cxnLst/>
              <a:rect l="l" t="t" r="r" b="b"/>
              <a:pathLst>
                <a:path w="4879579" h="1414034">
                  <a:moveTo>
                    <a:pt x="0" y="0"/>
                  </a:moveTo>
                  <a:lnTo>
                    <a:pt x="4879579" y="0"/>
                  </a:lnTo>
                  <a:lnTo>
                    <a:pt x="4879579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879578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Просять передати щось, сфотографувати об’єкт.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822639" y="5510131"/>
            <a:ext cx="3544044" cy="871885"/>
            <a:chOff x="0" y="0"/>
            <a:chExt cx="4725392" cy="11625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25392" cy="1162513"/>
            </a:xfrm>
            <a:custGeom>
              <a:avLst/>
              <a:gdLst/>
              <a:ahLst/>
              <a:cxnLst/>
              <a:rect l="l" t="t" r="r" b="b"/>
              <a:pathLst>
                <a:path w="4725392" h="1162513">
                  <a:moveTo>
                    <a:pt x="0" y="0"/>
                  </a:moveTo>
                  <a:lnTo>
                    <a:pt x="4725392" y="0"/>
                  </a:lnTo>
                  <a:lnTo>
                    <a:pt x="4725392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725392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Залякування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577914" y="6382016"/>
            <a:ext cx="4033494" cy="1060525"/>
            <a:chOff x="0" y="0"/>
            <a:chExt cx="5377992" cy="14140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377993" cy="1414034"/>
            </a:xfrm>
            <a:custGeom>
              <a:avLst/>
              <a:gdLst/>
              <a:ahLst/>
              <a:cxnLst/>
              <a:rect l="l" t="t" r="r" b="b"/>
              <a:pathLst>
                <a:path w="5377993" h="1414034">
                  <a:moveTo>
                    <a:pt x="0" y="0"/>
                  </a:moveTo>
                  <a:lnTo>
                    <a:pt x="5377993" y="0"/>
                  </a:lnTo>
                  <a:lnTo>
                    <a:pt x="5377993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5377992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CFD0D8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Погрожують проблемами, якщо відмовитесь.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-216976" y="3076236"/>
            <a:ext cx="10538809" cy="7210764"/>
          </a:xfrm>
          <a:custGeom>
            <a:avLst/>
            <a:gdLst/>
            <a:ahLst/>
            <a:cxnLst/>
            <a:rect l="l" t="t" r="r" b="b"/>
            <a:pathLst>
              <a:path w="10538809" h="7210764">
                <a:moveTo>
                  <a:pt x="0" y="0"/>
                </a:moveTo>
                <a:lnTo>
                  <a:pt x="10538809" y="0"/>
                </a:lnTo>
                <a:lnTo>
                  <a:pt x="10538809" y="7210764"/>
                </a:lnTo>
                <a:lnTo>
                  <a:pt x="0" y="721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740784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16240" y="367480"/>
            <a:ext cx="9497317" cy="2648066"/>
            <a:chOff x="0" y="0"/>
            <a:chExt cx="12663090" cy="35307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63090" cy="3530755"/>
            </a:xfrm>
            <a:custGeom>
              <a:avLst/>
              <a:gdLst/>
              <a:ahLst/>
              <a:cxnLst/>
              <a:rect l="l" t="t" r="r" b="b"/>
              <a:pathLst>
                <a:path w="12663090" h="3530755">
                  <a:moveTo>
                    <a:pt x="0" y="0"/>
                  </a:moveTo>
                  <a:lnTo>
                    <a:pt x="12663090" y="0"/>
                  </a:lnTo>
                  <a:lnTo>
                    <a:pt x="12663090" y="3530755"/>
                  </a:lnTo>
                  <a:lnTo>
                    <a:pt x="0" y="35307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2663090" cy="35593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749"/>
                </a:lnSpc>
              </a:pPr>
              <a:r>
                <a:rPr lang="en-US" sz="5374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ЩО РОБИТИ, ЯКЩО ВАС НАМАГАЮТЬСЯ ЗАВЕРБУВАТИ?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90400" y="3294551"/>
            <a:ext cx="4277726" cy="868931"/>
            <a:chOff x="0" y="0"/>
            <a:chExt cx="5703635" cy="11585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3635" cy="1158575"/>
            </a:xfrm>
            <a:custGeom>
              <a:avLst/>
              <a:gdLst/>
              <a:ahLst/>
              <a:cxnLst/>
              <a:rect l="l" t="t" r="r" b="b"/>
              <a:pathLst>
                <a:path w="5703635" h="1158575">
                  <a:moveTo>
                    <a:pt x="0" y="0"/>
                  </a:moveTo>
                  <a:lnTo>
                    <a:pt x="5703635" y="0"/>
                  </a:lnTo>
                  <a:lnTo>
                    <a:pt x="5703635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703635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Не</a:t>
              </a:r>
              <a:r>
                <a:rPr lang="en-US" sz="3999" b="1" dirty="0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 </a:t>
              </a:r>
              <a:r>
                <a:rPr lang="en-US" sz="3999" b="1" dirty="0" err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панікувати</a:t>
              </a:r>
              <a:endParaRPr lang="en-US" sz="3999" b="1" dirty="0">
                <a:solidFill>
                  <a:srgbClr val="FFFFFF"/>
                </a:solidFill>
                <a:latin typeface="Arial Unicode Bold"/>
                <a:ea typeface="Arial Unicode Bold"/>
                <a:cs typeface="Arial Unicode Bold"/>
                <a:sym typeface="Arial Unicode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590400" y="4163482"/>
            <a:ext cx="2989172" cy="540119"/>
            <a:chOff x="0" y="0"/>
            <a:chExt cx="3985563" cy="7201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85563" cy="720158"/>
            </a:xfrm>
            <a:custGeom>
              <a:avLst/>
              <a:gdLst/>
              <a:ahLst/>
              <a:cxnLst/>
              <a:rect l="l" t="t" r="r" b="b"/>
              <a:pathLst>
                <a:path w="3985563" h="720158">
                  <a:moveTo>
                    <a:pt x="0" y="0"/>
                  </a:moveTo>
                  <a:lnTo>
                    <a:pt x="3985563" y="0"/>
                  </a:lnTo>
                  <a:lnTo>
                    <a:pt x="3985563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3985563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Зберігайте спокій.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528890" y="4841713"/>
            <a:ext cx="6431209" cy="868931"/>
            <a:chOff x="0" y="0"/>
            <a:chExt cx="8574945" cy="11585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574946" cy="1158575"/>
            </a:xfrm>
            <a:custGeom>
              <a:avLst/>
              <a:gdLst/>
              <a:ahLst/>
              <a:cxnLst/>
              <a:rect l="l" t="t" r="r" b="b"/>
              <a:pathLst>
                <a:path w="8574946" h="1158575">
                  <a:moveTo>
                    <a:pt x="0" y="0"/>
                  </a:moveTo>
                  <a:lnTo>
                    <a:pt x="8574946" y="0"/>
                  </a:lnTo>
                  <a:lnTo>
                    <a:pt x="8574946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574945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Припинити спілкування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528890" y="5710644"/>
            <a:ext cx="3112192" cy="540119"/>
            <a:chOff x="0" y="0"/>
            <a:chExt cx="4149590" cy="72015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149590" cy="720158"/>
            </a:xfrm>
            <a:custGeom>
              <a:avLst/>
              <a:gdLst/>
              <a:ahLst/>
              <a:cxnLst/>
              <a:rect l="l" t="t" r="r" b="b"/>
              <a:pathLst>
                <a:path w="4149590" h="720158">
                  <a:moveTo>
                    <a:pt x="0" y="0"/>
                  </a:moveTo>
                  <a:lnTo>
                    <a:pt x="4149590" y="0"/>
                  </a:lnTo>
                  <a:lnTo>
                    <a:pt x="4149590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149590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Заблокуйте контакт.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28890" y="6526988"/>
            <a:ext cx="7427348" cy="868931"/>
            <a:chOff x="0" y="0"/>
            <a:chExt cx="9903131" cy="11585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03131" cy="1158575"/>
            </a:xfrm>
            <a:custGeom>
              <a:avLst/>
              <a:gdLst/>
              <a:ahLst/>
              <a:cxnLst/>
              <a:rect l="l" t="t" r="r" b="b"/>
              <a:pathLst>
                <a:path w="9903131" h="1158575">
                  <a:moveTo>
                    <a:pt x="0" y="0"/>
                  </a:moveTo>
                  <a:lnTo>
                    <a:pt x="9903131" y="0"/>
                  </a:lnTo>
                  <a:lnTo>
                    <a:pt x="9903131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903131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Зафіксувати повідомлення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28890" y="7395919"/>
            <a:ext cx="7702749" cy="540119"/>
            <a:chOff x="0" y="0"/>
            <a:chExt cx="10270332" cy="72015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70332" cy="720158"/>
            </a:xfrm>
            <a:custGeom>
              <a:avLst/>
              <a:gdLst/>
              <a:ahLst/>
              <a:cxnLst/>
              <a:rect l="l" t="t" r="r" b="b"/>
              <a:pathLst>
                <a:path w="10270332" h="720158">
                  <a:moveTo>
                    <a:pt x="0" y="0"/>
                  </a:moveTo>
                  <a:lnTo>
                    <a:pt x="10270332" y="0"/>
                  </a:lnTo>
                  <a:lnTo>
                    <a:pt x="10270332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04775"/>
              <a:ext cx="10270332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Зробіть скріншоти.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28890" y="8119309"/>
            <a:ext cx="5951579" cy="868931"/>
            <a:chOff x="0" y="0"/>
            <a:chExt cx="7935439" cy="11585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935439" cy="1158575"/>
            </a:xfrm>
            <a:custGeom>
              <a:avLst/>
              <a:gdLst/>
              <a:ahLst/>
              <a:cxnLst/>
              <a:rect l="l" t="t" r="r" b="b"/>
              <a:pathLst>
                <a:path w="7935439" h="1158575">
                  <a:moveTo>
                    <a:pt x="0" y="0"/>
                  </a:moveTo>
                  <a:lnTo>
                    <a:pt x="7935439" y="0"/>
                  </a:lnTo>
                  <a:lnTo>
                    <a:pt x="7935439" y="1158575"/>
                  </a:lnTo>
                  <a:lnTo>
                    <a:pt x="0" y="1158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7935439" cy="11871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23"/>
                </a:lnSpc>
              </a:pPr>
              <a:r>
                <a:rPr lang="en-US" sz="3999" b="1">
                  <a:solidFill>
                    <a:srgbClr val="FFFFFF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Розказати дорослим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528890" y="8945688"/>
            <a:ext cx="7702749" cy="540119"/>
            <a:chOff x="0" y="0"/>
            <a:chExt cx="10270332" cy="72015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270332" cy="720158"/>
            </a:xfrm>
            <a:custGeom>
              <a:avLst/>
              <a:gdLst/>
              <a:ahLst/>
              <a:cxnLst/>
              <a:rect l="l" t="t" r="r" b="b"/>
              <a:pathLst>
                <a:path w="10270332" h="720158">
                  <a:moveTo>
                    <a:pt x="0" y="0"/>
                  </a:moveTo>
                  <a:lnTo>
                    <a:pt x="10270332" y="0"/>
                  </a:lnTo>
                  <a:lnTo>
                    <a:pt x="10270332" y="720158"/>
                  </a:lnTo>
                  <a:lnTo>
                    <a:pt x="0" y="7201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104775"/>
              <a:ext cx="10270332" cy="82493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044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Повідомте батьків, вчителів, поліцію.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1653205" y="0"/>
            <a:ext cx="6634795" cy="10358443"/>
          </a:xfrm>
          <a:custGeom>
            <a:avLst/>
            <a:gdLst/>
            <a:ahLst/>
            <a:cxnLst/>
            <a:rect l="l" t="t" r="r" b="b"/>
            <a:pathLst>
              <a:path w="6634795" h="10358443">
                <a:moveTo>
                  <a:pt x="0" y="0"/>
                </a:moveTo>
                <a:lnTo>
                  <a:pt x="6634795" y="0"/>
                </a:lnTo>
                <a:lnTo>
                  <a:pt x="6634795" y="10358443"/>
                </a:lnTo>
                <a:lnTo>
                  <a:pt x="0" y="103584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14" r="-9514"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28700" y="3548770"/>
            <a:ext cx="1154831" cy="1154831"/>
          </a:xfrm>
          <a:custGeom>
            <a:avLst/>
            <a:gdLst/>
            <a:ahLst/>
            <a:cxnLst/>
            <a:rect l="l" t="t" r="r" b="b"/>
            <a:pathLst>
              <a:path w="1154831" h="1154831">
                <a:moveTo>
                  <a:pt x="0" y="0"/>
                </a:moveTo>
                <a:lnTo>
                  <a:pt x="1154831" y="0"/>
                </a:lnTo>
                <a:lnTo>
                  <a:pt x="1154831" y="1154831"/>
                </a:lnTo>
                <a:lnTo>
                  <a:pt x="0" y="1154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028700" y="5143500"/>
            <a:ext cx="998910" cy="996413"/>
          </a:xfrm>
          <a:custGeom>
            <a:avLst/>
            <a:gdLst/>
            <a:ahLst/>
            <a:cxnLst/>
            <a:rect l="l" t="t" r="r" b="b"/>
            <a:pathLst>
              <a:path w="998910" h="996413">
                <a:moveTo>
                  <a:pt x="0" y="0"/>
                </a:moveTo>
                <a:lnTo>
                  <a:pt x="998910" y="0"/>
                </a:lnTo>
                <a:lnTo>
                  <a:pt x="998910" y="996413"/>
                </a:lnTo>
                <a:lnTo>
                  <a:pt x="0" y="9964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921233" y="6673313"/>
            <a:ext cx="1369765" cy="1090675"/>
          </a:xfrm>
          <a:custGeom>
            <a:avLst/>
            <a:gdLst/>
            <a:ahLst/>
            <a:cxnLst/>
            <a:rect l="l" t="t" r="r" b="b"/>
            <a:pathLst>
              <a:path w="1369765" h="1090675">
                <a:moveTo>
                  <a:pt x="0" y="0"/>
                </a:moveTo>
                <a:lnTo>
                  <a:pt x="1369765" y="0"/>
                </a:lnTo>
                <a:lnTo>
                  <a:pt x="1369765" y="1090676"/>
                </a:lnTo>
                <a:lnTo>
                  <a:pt x="0" y="10906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98656" y="8297389"/>
            <a:ext cx="1184875" cy="1146366"/>
          </a:xfrm>
          <a:custGeom>
            <a:avLst/>
            <a:gdLst/>
            <a:ahLst/>
            <a:cxnLst/>
            <a:rect l="l" t="t" r="r" b="b"/>
            <a:pathLst>
              <a:path w="1184875" h="1146366">
                <a:moveTo>
                  <a:pt x="0" y="0"/>
                </a:moveTo>
                <a:lnTo>
                  <a:pt x="1184875" y="0"/>
                </a:lnTo>
                <a:lnTo>
                  <a:pt x="1184875" y="1146366"/>
                </a:lnTo>
                <a:lnTo>
                  <a:pt x="0" y="11463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0" y="0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87" r="-148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166449" y="558851"/>
            <a:ext cx="9955102" cy="1214599"/>
            <a:chOff x="0" y="0"/>
            <a:chExt cx="13273469" cy="16194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273469" cy="1619465"/>
            </a:xfrm>
            <a:custGeom>
              <a:avLst/>
              <a:gdLst/>
              <a:ahLst/>
              <a:cxnLst/>
              <a:rect l="l" t="t" r="r" b="b"/>
              <a:pathLst>
                <a:path w="13273469" h="1619465">
                  <a:moveTo>
                    <a:pt x="0" y="0"/>
                  </a:moveTo>
                  <a:lnTo>
                    <a:pt x="13273469" y="0"/>
                  </a:lnTo>
                  <a:lnTo>
                    <a:pt x="13273469" y="1619465"/>
                  </a:lnTo>
                  <a:lnTo>
                    <a:pt x="0" y="1619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273469" cy="16480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732"/>
                </a:lnSpc>
              </a:pPr>
              <a:r>
                <a:rPr lang="en-US" sz="6200" b="1">
                  <a:solidFill>
                    <a:srgbClr val="CBCCC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ЧОМУ ЦЕ НЕБЕЗПЕЧНО?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222569" y="2146018"/>
            <a:ext cx="4403953" cy="871885"/>
            <a:chOff x="0" y="0"/>
            <a:chExt cx="5871937" cy="11625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71937" cy="1162513"/>
            </a:xfrm>
            <a:custGeom>
              <a:avLst/>
              <a:gdLst/>
              <a:ahLst/>
              <a:cxnLst/>
              <a:rect l="l" t="t" r="r" b="b"/>
              <a:pathLst>
                <a:path w="5871937" h="1162513">
                  <a:moveTo>
                    <a:pt x="0" y="0"/>
                  </a:moveTo>
                  <a:lnTo>
                    <a:pt x="5871937" y="0"/>
                  </a:lnTo>
                  <a:lnTo>
                    <a:pt x="5871937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871937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ВИКОРИСТАННЯ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38223" y="3017902"/>
            <a:ext cx="4972645" cy="1060525"/>
            <a:chOff x="0" y="0"/>
            <a:chExt cx="6630193" cy="141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30193" cy="1414034"/>
            </a:xfrm>
            <a:custGeom>
              <a:avLst/>
              <a:gdLst/>
              <a:ahLst/>
              <a:cxnLst/>
              <a:rect l="l" t="t" r="r" b="b"/>
              <a:pathLst>
                <a:path w="6630193" h="1414034">
                  <a:moveTo>
                    <a:pt x="0" y="0"/>
                  </a:moveTo>
                  <a:lnTo>
                    <a:pt x="6630193" y="0"/>
                  </a:lnTo>
                  <a:lnTo>
                    <a:pt x="6630193" y="1414034"/>
                  </a:lnTo>
                  <a:lnTo>
                    <a:pt x="0" y="141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6630193" cy="15188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Вас просто використовують, обіцяні гроші можна не отримати.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3470" y="4783686"/>
            <a:ext cx="8258197" cy="5503314"/>
          </a:xfrm>
          <a:custGeom>
            <a:avLst/>
            <a:gdLst/>
            <a:ahLst/>
            <a:cxnLst/>
            <a:rect l="l" t="t" r="r" b="b"/>
            <a:pathLst>
              <a:path w="8258197" h="5503314">
                <a:moveTo>
                  <a:pt x="0" y="0"/>
                </a:moveTo>
                <a:lnTo>
                  <a:pt x="8258197" y="0"/>
                </a:lnTo>
                <a:lnTo>
                  <a:pt x="8258197" y="5503314"/>
                </a:lnTo>
                <a:lnTo>
                  <a:pt x="0" y="550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13326051" y="5745098"/>
            <a:ext cx="1998317" cy="871885"/>
            <a:chOff x="0" y="0"/>
            <a:chExt cx="2664423" cy="11625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64423" cy="1162513"/>
            </a:xfrm>
            <a:custGeom>
              <a:avLst/>
              <a:gdLst/>
              <a:ahLst/>
              <a:cxnLst/>
              <a:rect l="l" t="t" r="r" b="b"/>
              <a:pathLst>
                <a:path w="2664423" h="1162513">
                  <a:moveTo>
                    <a:pt x="0" y="0"/>
                  </a:moveTo>
                  <a:lnTo>
                    <a:pt x="2664423" y="0"/>
                  </a:lnTo>
                  <a:lnTo>
                    <a:pt x="2664423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664423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ЗРАДА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51855" y="2146018"/>
            <a:ext cx="6744817" cy="871885"/>
            <a:chOff x="0" y="0"/>
            <a:chExt cx="8993089" cy="116251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93089" cy="1162513"/>
            </a:xfrm>
            <a:custGeom>
              <a:avLst/>
              <a:gdLst/>
              <a:ahLst/>
              <a:cxnLst/>
              <a:rect l="l" t="t" r="r" b="b"/>
              <a:pathLst>
                <a:path w="8993089" h="1162513">
                  <a:moveTo>
                    <a:pt x="0" y="0"/>
                  </a:moveTo>
                  <a:lnTo>
                    <a:pt x="8993089" y="0"/>
                  </a:lnTo>
                  <a:lnTo>
                    <a:pt x="8993089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993089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b="1">
                  <a:solidFill>
                    <a:srgbClr val="FEFEF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СПІВУЧАСТЬ У ЗЛОЧИНІ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838888" y="3017902"/>
            <a:ext cx="4972645" cy="1574966"/>
            <a:chOff x="0" y="0"/>
            <a:chExt cx="6630193" cy="20999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30193" cy="2099955"/>
            </a:xfrm>
            <a:custGeom>
              <a:avLst/>
              <a:gdLst/>
              <a:ahLst/>
              <a:cxnLst/>
              <a:rect l="l" t="t" r="r" b="b"/>
              <a:pathLst>
                <a:path w="6630193" h="2099955">
                  <a:moveTo>
                    <a:pt x="0" y="0"/>
                  </a:moveTo>
                  <a:lnTo>
                    <a:pt x="6630193" y="0"/>
                  </a:lnTo>
                  <a:lnTo>
                    <a:pt x="6630193" y="2099955"/>
                  </a:lnTo>
                  <a:lnTo>
                    <a:pt x="0" y="2099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6630193" cy="220473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Відповідальність за теракти настає з 14 років.</a:t>
              </a:r>
            </a:p>
            <a:p>
              <a:pPr algn="ctr">
                <a:lnSpc>
                  <a:spcPts val="4069"/>
                </a:lnSpc>
              </a:pPr>
              <a:endParaRPr lang="en-US" sz="2499">
                <a:solidFill>
                  <a:srgbClr val="FFFFFF"/>
                </a:solidFill>
                <a:latin typeface="Arial Unicode"/>
                <a:ea typeface="Arial Unicode"/>
                <a:cs typeface="Arial Unicode"/>
                <a:sym typeface="Arial Unicode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838888" y="6769182"/>
            <a:ext cx="4972645" cy="1060707"/>
            <a:chOff x="0" y="0"/>
            <a:chExt cx="6630193" cy="141427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30193" cy="1414276"/>
            </a:xfrm>
            <a:custGeom>
              <a:avLst/>
              <a:gdLst/>
              <a:ahLst/>
              <a:cxnLst/>
              <a:rect l="l" t="t" r="r" b="b"/>
              <a:pathLst>
                <a:path w="6630193" h="1414276">
                  <a:moveTo>
                    <a:pt x="0" y="0"/>
                  </a:moveTo>
                  <a:lnTo>
                    <a:pt x="6630193" y="0"/>
                  </a:lnTo>
                  <a:lnTo>
                    <a:pt x="6630193" y="1414276"/>
                  </a:lnTo>
                  <a:lnTo>
                    <a:pt x="0" y="14142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104775"/>
              <a:ext cx="6630193" cy="15190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69"/>
                </a:lnSpc>
              </a:pPr>
              <a:r>
                <a:rPr lang="en-US" sz="2499">
                  <a:solidFill>
                    <a:srgbClr val="FFFFF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Співпраця з ворогом – це зрада своїй країні.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16811533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343864" y="2283621"/>
            <a:ext cx="1157650" cy="1794807"/>
          </a:xfrm>
          <a:custGeom>
            <a:avLst/>
            <a:gdLst/>
            <a:ahLst/>
            <a:cxnLst/>
            <a:rect l="l" t="t" r="r" b="b"/>
            <a:pathLst>
              <a:path w="1157650" h="1794807">
                <a:moveTo>
                  <a:pt x="0" y="0"/>
                </a:moveTo>
                <a:lnTo>
                  <a:pt x="1157650" y="0"/>
                </a:lnTo>
                <a:lnTo>
                  <a:pt x="1157650" y="1794807"/>
                </a:lnTo>
                <a:lnTo>
                  <a:pt x="0" y="1794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144000" y="2283621"/>
            <a:ext cx="1893368" cy="1893368"/>
          </a:xfrm>
          <a:custGeom>
            <a:avLst/>
            <a:gdLst/>
            <a:ahLst/>
            <a:cxnLst/>
            <a:rect l="l" t="t" r="r" b="b"/>
            <a:pathLst>
              <a:path w="1893368" h="1893368">
                <a:moveTo>
                  <a:pt x="0" y="0"/>
                </a:moveTo>
                <a:lnTo>
                  <a:pt x="1893368" y="0"/>
                </a:lnTo>
                <a:lnTo>
                  <a:pt x="1893368" y="1893368"/>
                </a:lnTo>
                <a:lnTo>
                  <a:pt x="0" y="18933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505339" y="5633628"/>
            <a:ext cx="2333548" cy="2489118"/>
          </a:xfrm>
          <a:custGeom>
            <a:avLst/>
            <a:gdLst/>
            <a:ahLst/>
            <a:cxnLst/>
            <a:rect l="l" t="t" r="r" b="b"/>
            <a:pathLst>
              <a:path w="2333548" h="2489118">
                <a:moveTo>
                  <a:pt x="0" y="0"/>
                </a:moveTo>
                <a:lnTo>
                  <a:pt x="2333549" y="0"/>
                </a:lnTo>
                <a:lnTo>
                  <a:pt x="2333549" y="2489118"/>
                </a:lnTo>
                <a:lnTo>
                  <a:pt x="0" y="24891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A2A2D">
                <a:alpha val="90196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391957" y="3696687"/>
            <a:ext cx="9504039" cy="1533058"/>
            <a:chOff x="0" y="0"/>
            <a:chExt cx="12672052" cy="20440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672053" cy="2044077"/>
            </a:xfrm>
            <a:custGeom>
              <a:avLst/>
              <a:gdLst/>
              <a:ahLst/>
              <a:cxnLst/>
              <a:rect l="l" t="t" r="r" b="b"/>
              <a:pathLst>
                <a:path w="12672053" h="2044077">
                  <a:moveTo>
                    <a:pt x="0" y="0"/>
                  </a:moveTo>
                  <a:lnTo>
                    <a:pt x="12672053" y="0"/>
                  </a:lnTo>
                  <a:lnTo>
                    <a:pt x="12672053" y="2044077"/>
                  </a:lnTo>
                  <a:lnTo>
                    <a:pt x="0" y="20440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672052" cy="20821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8730"/>
                </a:lnSpc>
              </a:pPr>
              <a:r>
                <a:rPr lang="en-US" sz="6999" b="1">
                  <a:solidFill>
                    <a:srgbClr val="CBCCCE"/>
                  </a:solidFill>
                  <a:latin typeface="Arial Unicode Bold"/>
                  <a:ea typeface="Arial Unicode Bold"/>
                  <a:cs typeface="Arial Unicode Bold"/>
                  <a:sym typeface="Arial Unicode Bold"/>
                </a:rPr>
                <a:t>РОЗВІНЧАННЯ МІФІВ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280546"/>
            <a:ext cx="6646787" cy="1682415"/>
            <a:chOff x="0" y="0"/>
            <a:chExt cx="8862383" cy="22432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62382" cy="2243220"/>
            </a:xfrm>
            <a:custGeom>
              <a:avLst/>
              <a:gdLst/>
              <a:ahLst/>
              <a:cxnLst/>
              <a:rect l="l" t="t" r="r" b="b"/>
              <a:pathLst>
                <a:path w="8862382" h="2243220">
                  <a:moveTo>
                    <a:pt x="0" y="0"/>
                  </a:moveTo>
                  <a:lnTo>
                    <a:pt x="8862382" y="0"/>
                  </a:lnTo>
                  <a:lnTo>
                    <a:pt x="8862382" y="2243220"/>
                  </a:lnTo>
                  <a:lnTo>
                    <a:pt x="0" y="22432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862383" cy="22622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250"/>
                </a:lnSpc>
              </a:pPr>
              <a:r>
                <a:rPr lang="en-US" sz="5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“Я ж нічого поганого не зробив”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00203" y="7374652"/>
            <a:ext cx="5783507" cy="1526998"/>
            <a:chOff x="0" y="0"/>
            <a:chExt cx="7711343" cy="20359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711343" cy="2035997"/>
            </a:xfrm>
            <a:custGeom>
              <a:avLst/>
              <a:gdLst/>
              <a:ahLst/>
              <a:cxnLst/>
              <a:rect l="l" t="t" r="r" b="b"/>
              <a:pathLst>
                <a:path w="7711343" h="2035997">
                  <a:moveTo>
                    <a:pt x="0" y="0"/>
                  </a:moveTo>
                  <a:lnTo>
                    <a:pt x="7711343" y="0"/>
                  </a:lnTo>
                  <a:lnTo>
                    <a:pt x="7711343" y="2035997"/>
                  </a:lnTo>
                  <a:lnTo>
                    <a:pt x="0" y="20359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61925"/>
              <a:ext cx="7711343" cy="21979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14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Навіть звичайне фото може допомогти ворогу.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83477" y="5593867"/>
            <a:ext cx="5916756" cy="891840"/>
            <a:chOff x="0" y="0"/>
            <a:chExt cx="7889008" cy="1189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89008" cy="1189120"/>
            </a:xfrm>
            <a:custGeom>
              <a:avLst/>
              <a:gdLst/>
              <a:ahLst/>
              <a:cxnLst/>
              <a:rect l="l" t="t" r="r" b="b"/>
              <a:pathLst>
                <a:path w="7889008" h="1189120">
                  <a:moveTo>
                    <a:pt x="0" y="0"/>
                  </a:moveTo>
                  <a:lnTo>
                    <a:pt x="7889008" y="0"/>
                  </a:lnTo>
                  <a:lnTo>
                    <a:pt x="7889008" y="1189120"/>
                  </a:lnTo>
                  <a:lnTo>
                    <a:pt x="0" y="11891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7889008" cy="1208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250"/>
                </a:lnSpc>
              </a:pPr>
              <a:r>
                <a:rPr lang="en-US" sz="5000" b="1">
                  <a:solidFill>
                    <a:srgbClr val="FFFFFF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“Це ж просто гра”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85458" y="6849828"/>
            <a:ext cx="5035068" cy="2346293"/>
            <a:chOff x="0" y="0"/>
            <a:chExt cx="6713424" cy="31283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13424" cy="3128391"/>
            </a:xfrm>
            <a:custGeom>
              <a:avLst/>
              <a:gdLst/>
              <a:ahLst/>
              <a:cxnLst/>
              <a:rect l="l" t="t" r="r" b="b"/>
              <a:pathLst>
                <a:path w="6713424" h="3128391">
                  <a:moveTo>
                    <a:pt x="0" y="0"/>
                  </a:moveTo>
                  <a:lnTo>
                    <a:pt x="6713424" y="0"/>
                  </a:lnTo>
                  <a:lnTo>
                    <a:pt x="6713424" y="3128391"/>
                  </a:lnTo>
                  <a:lnTo>
                    <a:pt x="0" y="31283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61925"/>
              <a:ext cx="6713424" cy="329031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11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Це реальні злочини та </a:t>
              </a:r>
            </a:p>
            <a:p>
              <a:pPr algn="ctr">
                <a:lnSpc>
                  <a:spcPts val="6514"/>
                </a:lnSpc>
              </a:pPr>
              <a:r>
                <a:rPr lang="en-US" sz="3999">
                  <a:solidFill>
                    <a:srgbClr val="FFFFFF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реальні наслідки</a:t>
              </a:r>
            </a:p>
          </p:txBody>
        </p:sp>
      </p:grpSp>
      <p:sp>
        <p:nvSpPr>
          <p:cNvPr id="20" name="Freeform 20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-5379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776549" y="145373"/>
            <a:ext cx="8242745" cy="2009609"/>
            <a:chOff x="0" y="0"/>
            <a:chExt cx="10990327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90327" cy="2679478"/>
            </a:xfrm>
            <a:custGeom>
              <a:avLst/>
              <a:gdLst/>
              <a:ahLst/>
              <a:cxnLst/>
              <a:rect l="l" t="t" r="r" b="b"/>
              <a:pathLst>
                <a:path w="10990327" h="2679478">
                  <a:moveTo>
                    <a:pt x="0" y="0"/>
                  </a:moveTo>
                  <a:lnTo>
                    <a:pt x="10990327" y="0"/>
                  </a:lnTo>
                  <a:lnTo>
                    <a:pt x="10990327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990327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КРИМІНАЛЬНА ВІДПОВІДАЛЬНІСТЬ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73809" y="2367587"/>
            <a:ext cx="6331662" cy="871885"/>
            <a:chOff x="0" y="0"/>
            <a:chExt cx="8442216" cy="11625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42216" cy="1162513"/>
            </a:xfrm>
            <a:custGeom>
              <a:avLst/>
              <a:gdLst/>
              <a:ahLst/>
              <a:cxnLst/>
              <a:rect l="l" t="t" r="r" b="b"/>
              <a:pathLst>
                <a:path w="8442216" h="1162513">
                  <a:moveTo>
                    <a:pt x="0" y="0"/>
                  </a:moveTo>
                  <a:lnTo>
                    <a:pt x="8442216" y="0"/>
                  </a:lnTo>
                  <a:lnTo>
                    <a:pt x="8442216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442216" cy="11815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ст. 111 (Державна зрада)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459986" y="3452077"/>
            <a:ext cx="8559308" cy="959136"/>
            <a:chOff x="0" y="0"/>
            <a:chExt cx="11412411" cy="12788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12410" cy="1278848"/>
            </a:xfrm>
            <a:custGeom>
              <a:avLst/>
              <a:gdLst/>
              <a:ahLst/>
              <a:cxnLst/>
              <a:rect l="l" t="t" r="r" b="b"/>
              <a:pathLst>
                <a:path w="11412410" h="1278848">
                  <a:moveTo>
                    <a:pt x="0" y="0"/>
                  </a:moveTo>
                  <a:lnTo>
                    <a:pt x="11412410" y="0"/>
                  </a:lnTo>
                  <a:lnTo>
                    <a:pt x="11412410" y="1278848"/>
                  </a:lnTo>
                  <a:lnTo>
                    <a:pt x="0" y="1278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04775"/>
              <a:ext cx="11412411" cy="138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позбавленням волі на строк п’ятнадцять років або довічним позбавленням волі, з конфіскацією майна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459986" y="4700588"/>
            <a:ext cx="8379746" cy="1338312"/>
            <a:chOff x="0" y="0"/>
            <a:chExt cx="11172994" cy="17844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172995" cy="1784416"/>
            </a:xfrm>
            <a:custGeom>
              <a:avLst/>
              <a:gdLst/>
              <a:ahLst/>
              <a:cxnLst/>
              <a:rect l="l" t="t" r="r" b="b"/>
              <a:pathLst>
                <a:path w="11172995" h="1784416">
                  <a:moveTo>
                    <a:pt x="0" y="0"/>
                  </a:moveTo>
                  <a:lnTo>
                    <a:pt x="11172995" y="0"/>
                  </a:lnTo>
                  <a:lnTo>
                    <a:pt x="11172995" y="1784416"/>
                  </a:lnTo>
                  <a:lnTo>
                    <a:pt x="0" y="1784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1172994" cy="17939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ст. 113 (Диверсія, </a:t>
              </a:r>
            </a:p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вчинена в умовах воєнного стану)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47753" y="9258300"/>
            <a:ext cx="6983775" cy="907256"/>
            <a:chOff x="0" y="0"/>
            <a:chExt cx="9311700" cy="12096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311700" cy="1209675"/>
            </a:xfrm>
            <a:custGeom>
              <a:avLst/>
              <a:gdLst/>
              <a:ahLst/>
              <a:cxnLst/>
              <a:rect l="l" t="t" r="r" b="b"/>
              <a:pathLst>
                <a:path w="9311700" h="1209675">
                  <a:moveTo>
                    <a:pt x="0" y="0"/>
                  </a:moveTo>
                  <a:lnTo>
                    <a:pt x="9311700" y="0"/>
                  </a:lnTo>
                  <a:lnTo>
                    <a:pt x="9311700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04775"/>
              <a:ext cx="9311700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до десяти років позбавлення волі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122431" y="6274681"/>
            <a:ext cx="9054857" cy="959136"/>
            <a:chOff x="0" y="0"/>
            <a:chExt cx="12073142" cy="12788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073142" cy="1278848"/>
            </a:xfrm>
            <a:custGeom>
              <a:avLst/>
              <a:gdLst/>
              <a:ahLst/>
              <a:cxnLst/>
              <a:rect l="l" t="t" r="r" b="b"/>
              <a:pathLst>
                <a:path w="12073142" h="1278848">
                  <a:moveTo>
                    <a:pt x="0" y="0"/>
                  </a:moveTo>
                  <a:lnTo>
                    <a:pt x="12073142" y="0"/>
                  </a:lnTo>
                  <a:lnTo>
                    <a:pt x="12073142" y="1278848"/>
                  </a:lnTo>
                  <a:lnTo>
                    <a:pt x="0" y="1278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04775"/>
              <a:ext cx="12073142" cy="1383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карається позбавленням волі на строк п’ятнадцять років або довічним позбавленням волі, з конфіскацією майна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647931" y="7695841"/>
            <a:ext cx="8003857" cy="1338312"/>
            <a:chOff x="0" y="0"/>
            <a:chExt cx="10671809" cy="17844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671809" cy="1784416"/>
            </a:xfrm>
            <a:custGeom>
              <a:avLst/>
              <a:gdLst/>
              <a:ahLst/>
              <a:cxnLst/>
              <a:rect l="l" t="t" r="r" b="b"/>
              <a:pathLst>
                <a:path w="10671809" h="1784416">
                  <a:moveTo>
                    <a:pt x="0" y="0"/>
                  </a:moveTo>
                  <a:lnTo>
                    <a:pt x="10671809" y="0"/>
                  </a:lnTo>
                  <a:lnTo>
                    <a:pt x="10671809" y="1784416"/>
                  </a:lnTo>
                  <a:lnTo>
                    <a:pt x="0" y="17844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10671809" cy="17939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ч. 2 ст. 194 (Умисне знищення або пошкодження майна)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3697" y="366866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6604" y="1690534"/>
            <a:ext cx="6927136" cy="7135659"/>
            <a:chOff x="-46990" y="-72390"/>
            <a:chExt cx="4218940" cy="434594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18940" cy="4345940"/>
            </a:xfrm>
            <a:custGeom>
              <a:avLst/>
              <a:gdLst/>
              <a:ahLst/>
              <a:cxnLst/>
              <a:rect l="l" t="t" r="r" b="b"/>
              <a:pathLst>
                <a:path w="4218940" h="4345940">
                  <a:moveTo>
                    <a:pt x="471170" y="1262380"/>
                  </a:moveTo>
                  <a:cubicBezTo>
                    <a:pt x="436880" y="1319530"/>
                    <a:pt x="2540" y="890270"/>
                    <a:pt x="52070" y="1285240"/>
                  </a:cubicBezTo>
                  <a:cubicBezTo>
                    <a:pt x="76200" y="1479550"/>
                    <a:pt x="265430" y="1691640"/>
                    <a:pt x="421640" y="1798320"/>
                  </a:cubicBezTo>
                  <a:cubicBezTo>
                    <a:pt x="299720" y="1714500"/>
                    <a:pt x="167640" y="1772920"/>
                    <a:pt x="181610" y="1921510"/>
                  </a:cubicBezTo>
                  <a:cubicBezTo>
                    <a:pt x="190500" y="2021840"/>
                    <a:pt x="241300" y="2127250"/>
                    <a:pt x="295910" y="2209800"/>
                  </a:cubicBezTo>
                  <a:cubicBezTo>
                    <a:pt x="383540" y="2344420"/>
                    <a:pt x="510540" y="2449830"/>
                    <a:pt x="591820" y="2586990"/>
                  </a:cubicBezTo>
                  <a:cubicBezTo>
                    <a:pt x="492760" y="2482850"/>
                    <a:pt x="396240" y="2338070"/>
                    <a:pt x="266700" y="2269490"/>
                  </a:cubicBezTo>
                  <a:cubicBezTo>
                    <a:pt x="13970" y="2132330"/>
                    <a:pt x="0" y="2400300"/>
                    <a:pt x="125730" y="2548890"/>
                  </a:cubicBezTo>
                  <a:cubicBezTo>
                    <a:pt x="331470" y="2790190"/>
                    <a:pt x="524510" y="3037840"/>
                    <a:pt x="697230" y="3303270"/>
                  </a:cubicBezTo>
                  <a:cubicBezTo>
                    <a:pt x="585470" y="3135630"/>
                    <a:pt x="405130" y="2904490"/>
                    <a:pt x="229870" y="2834640"/>
                  </a:cubicBezTo>
                  <a:cubicBezTo>
                    <a:pt x="119380" y="2790190"/>
                    <a:pt x="25400" y="2879090"/>
                    <a:pt x="64770" y="2993390"/>
                  </a:cubicBezTo>
                  <a:cubicBezTo>
                    <a:pt x="115570" y="3138170"/>
                    <a:pt x="275590" y="3232150"/>
                    <a:pt x="369570" y="3346450"/>
                  </a:cubicBezTo>
                  <a:cubicBezTo>
                    <a:pt x="317500" y="3276600"/>
                    <a:pt x="207010" y="3422650"/>
                    <a:pt x="208280" y="3470910"/>
                  </a:cubicBezTo>
                  <a:cubicBezTo>
                    <a:pt x="210820" y="3557270"/>
                    <a:pt x="307340" y="3683000"/>
                    <a:pt x="350520" y="3755390"/>
                  </a:cubicBezTo>
                  <a:cubicBezTo>
                    <a:pt x="468630" y="3950970"/>
                    <a:pt x="617220" y="4137660"/>
                    <a:pt x="811530" y="4260850"/>
                  </a:cubicBezTo>
                  <a:cubicBezTo>
                    <a:pt x="944880" y="4345940"/>
                    <a:pt x="1061720" y="4173220"/>
                    <a:pt x="982980" y="4057650"/>
                  </a:cubicBezTo>
                  <a:cubicBezTo>
                    <a:pt x="1023620" y="4075430"/>
                    <a:pt x="1143000" y="3944620"/>
                    <a:pt x="1135380" y="3935730"/>
                  </a:cubicBezTo>
                  <a:cubicBezTo>
                    <a:pt x="1226820" y="4052570"/>
                    <a:pt x="1264920" y="4057650"/>
                    <a:pt x="1412240" y="4044950"/>
                  </a:cubicBezTo>
                  <a:cubicBezTo>
                    <a:pt x="1466850" y="4112260"/>
                    <a:pt x="1532890" y="4188460"/>
                    <a:pt x="1625600" y="4193540"/>
                  </a:cubicBezTo>
                  <a:cubicBezTo>
                    <a:pt x="2084070" y="4183380"/>
                    <a:pt x="1286510" y="3215640"/>
                    <a:pt x="1215390" y="3027680"/>
                  </a:cubicBezTo>
                  <a:cubicBezTo>
                    <a:pt x="1452880" y="3375660"/>
                    <a:pt x="1739900" y="3683000"/>
                    <a:pt x="1988820" y="4020820"/>
                  </a:cubicBezTo>
                  <a:cubicBezTo>
                    <a:pt x="2045970" y="4098290"/>
                    <a:pt x="2104390" y="4218940"/>
                    <a:pt x="2202180" y="4251960"/>
                  </a:cubicBezTo>
                  <a:cubicBezTo>
                    <a:pt x="2324100" y="4292600"/>
                    <a:pt x="2424430" y="4156710"/>
                    <a:pt x="2363470" y="4048760"/>
                  </a:cubicBezTo>
                  <a:cubicBezTo>
                    <a:pt x="2256790" y="3844290"/>
                    <a:pt x="2119630" y="3653790"/>
                    <a:pt x="2009140" y="3453130"/>
                  </a:cubicBezTo>
                  <a:cubicBezTo>
                    <a:pt x="2127250" y="3590290"/>
                    <a:pt x="2233930" y="3810000"/>
                    <a:pt x="2438400" y="3826510"/>
                  </a:cubicBezTo>
                  <a:cubicBezTo>
                    <a:pt x="2622550" y="3840480"/>
                    <a:pt x="2559050" y="3591560"/>
                    <a:pt x="2567940" y="3590290"/>
                  </a:cubicBezTo>
                  <a:cubicBezTo>
                    <a:pt x="2701290" y="3569970"/>
                    <a:pt x="2830830" y="3569970"/>
                    <a:pt x="2796540" y="3401060"/>
                  </a:cubicBezTo>
                  <a:cubicBezTo>
                    <a:pt x="2874010" y="3473450"/>
                    <a:pt x="2926080" y="3596640"/>
                    <a:pt x="3031490" y="3630930"/>
                  </a:cubicBezTo>
                  <a:cubicBezTo>
                    <a:pt x="3112770" y="3657600"/>
                    <a:pt x="3216910" y="3620770"/>
                    <a:pt x="3234690" y="3530600"/>
                  </a:cubicBezTo>
                  <a:cubicBezTo>
                    <a:pt x="3239770" y="3506470"/>
                    <a:pt x="3214370" y="3356610"/>
                    <a:pt x="3181350" y="3357880"/>
                  </a:cubicBezTo>
                  <a:cubicBezTo>
                    <a:pt x="3365500" y="3360420"/>
                    <a:pt x="3393440" y="3202940"/>
                    <a:pt x="3310890" y="3064510"/>
                  </a:cubicBezTo>
                  <a:cubicBezTo>
                    <a:pt x="3088640" y="2594610"/>
                    <a:pt x="2830830" y="2141220"/>
                    <a:pt x="2542540" y="1708150"/>
                  </a:cubicBezTo>
                  <a:cubicBezTo>
                    <a:pt x="2693670" y="1934210"/>
                    <a:pt x="2880360" y="2142490"/>
                    <a:pt x="3039110" y="2363470"/>
                  </a:cubicBezTo>
                  <a:cubicBezTo>
                    <a:pt x="3188970" y="2571750"/>
                    <a:pt x="3319780" y="2811780"/>
                    <a:pt x="3496310" y="2997200"/>
                  </a:cubicBezTo>
                  <a:cubicBezTo>
                    <a:pt x="3591560" y="3097530"/>
                    <a:pt x="3801110" y="3129280"/>
                    <a:pt x="3808730" y="2942590"/>
                  </a:cubicBezTo>
                  <a:cubicBezTo>
                    <a:pt x="3821430" y="2679700"/>
                    <a:pt x="3661410" y="2473960"/>
                    <a:pt x="3561080" y="2247900"/>
                  </a:cubicBezTo>
                  <a:cubicBezTo>
                    <a:pt x="3646170" y="2368550"/>
                    <a:pt x="3738880" y="2613660"/>
                    <a:pt x="3929380" y="2579370"/>
                  </a:cubicBezTo>
                  <a:cubicBezTo>
                    <a:pt x="4022090" y="2562860"/>
                    <a:pt x="4041140" y="2480310"/>
                    <a:pt x="4019550" y="2399030"/>
                  </a:cubicBezTo>
                  <a:cubicBezTo>
                    <a:pt x="3934460" y="2068830"/>
                    <a:pt x="3749040" y="1775460"/>
                    <a:pt x="3572510" y="1488440"/>
                  </a:cubicBezTo>
                  <a:cubicBezTo>
                    <a:pt x="3573780" y="1487170"/>
                    <a:pt x="3575050" y="1487170"/>
                    <a:pt x="3575050" y="1485900"/>
                  </a:cubicBezTo>
                  <a:cubicBezTo>
                    <a:pt x="3924300" y="1875790"/>
                    <a:pt x="4218940" y="1794510"/>
                    <a:pt x="3967480" y="1244600"/>
                  </a:cubicBezTo>
                  <a:cubicBezTo>
                    <a:pt x="3884930" y="1032510"/>
                    <a:pt x="3774440" y="576580"/>
                    <a:pt x="3503930" y="524510"/>
                  </a:cubicBezTo>
                  <a:cubicBezTo>
                    <a:pt x="3398520" y="504190"/>
                    <a:pt x="3241040" y="591820"/>
                    <a:pt x="3299460" y="716280"/>
                  </a:cubicBezTo>
                  <a:cubicBezTo>
                    <a:pt x="3322320" y="763270"/>
                    <a:pt x="3357880" y="855980"/>
                    <a:pt x="3394710" y="892810"/>
                  </a:cubicBezTo>
                  <a:cubicBezTo>
                    <a:pt x="3102610" y="629920"/>
                    <a:pt x="2857500" y="184150"/>
                    <a:pt x="2454910" y="86360"/>
                  </a:cubicBezTo>
                  <a:cubicBezTo>
                    <a:pt x="2346960" y="78740"/>
                    <a:pt x="2291080" y="193040"/>
                    <a:pt x="2322830" y="285750"/>
                  </a:cubicBezTo>
                  <a:cubicBezTo>
                    <a:pt x="2227580" y="205740"/>
                    <a:pt x="2061210" y="0"/>
                    <a:pt x="1915160" y="96520"/>
                  </a:cubicBezTo>
                  <a:cubicBezTo>
                    <a:pt x="1826260" y="158750"/>
                    <a:pt x="1870710" y="308610"/>
                    <a:pt x="1921510" y="377190"/>
                  </a:cubicBezTo>
                  <a:cubicBezTo>
                    <a:pt x="2254250" y="826770"/>
                    <a:pt x="2586990" y="1276350"/>
                    <a:pt x="2919730" y="1725930"/>
                  </a:cubicBezTo>
                  <a:cubicBezTo>
                    <a:pt x="2574290" y="1272540"/>
                    <a:pt x="2193290" y="834390"/>
                    <a:pt x="1780540" y="440690"/>
                  </a:cubicBezTo>
                  <a:cubicBezTo>
                    <a:pt x="1672590" y="341630"/>
                    <a:pt x="1424940" y="15240"/>
                    <a:pt x="1249680" y="135890"/>
                  </a:cubicBezTo>
                  <a:cubicBezTo>
                    <a:pt x="1016000" y="295910"/>
                    <a:pt x="1503680" y="732790"/>
                    <a:pt x="1602740" y="854710"/>
                  </a:cubicBezTo>
                  <a:cubicBezTo>
                    <a:pt x="1758950" y="1054100"/>
                    <a:pt x="1918970" y="1253490"/>
                    <a:pt x="2057400" y="1464310"/>
                  </a:cubicBezTo>
                  <a:cubicBezTo>
                    <a:pt x="1823720" y="1223010"/>
                    <a:pt x="1275080" y="469900"/>
                    <a:pt x="984250" y="419100"/>
                  </a:cubicBezTo>
                  <a:cubicBezTo>
                    <a:pt x="770890" y="407670"/>
                    <a:pt x="869950" y="675640"/>
                    <a:pt x="955040" y="769620"/>
                  </a:cubicBezTo>
                  <a:cubicBezTo>
                    <a:pt x="855980" y="683260"/>
                    <a:pt x="740410" y="622300"/>
                    <a:pt x="646430" y="727710"/>
                  </a:cubicBezTo>
                  <a:cubicBezTo>
                    <a:pt x="615950" y="762000"/>
                    <a:pt x="595630" y="906780"/>
                    <a:pt x="655320" y="929640"/>
                  </a:cubicBezTo>
                  <a:cubicBezTo>
                    <a:pt x="427990" y="844550"/>
                    <a:pt x="520700" y="1178560"/>
                    <a:pt x="471170" y="1262380"/>
                  </a:cubicBezTo>
                  <a:close/>
                </a:path>
              </a:pathLst>
            </a:custGeom>
            <a:blipFill>
              <a:blip r:embed="rId4"/>
              <a:stretch>
                <a:fillRect t="-11360" b="-11360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7951121" y="4664045"/>
            <a:ext cx="1374855" cy="1374855"/>
          </a:xfrm>
          <a:custGeom>
            <a:avLst/>
            <a:gdLst/>
            <a:ahLst/>
            <a:cxnLst/>
            <a:rect l="l" t="t" r="r" b="b"/>
            <a:pathLst>
              <a:path w="1374855" h="1374855">
                <a:moveTo>
                  <a:pt x="0" y="0"/>
                </a:moveTo>
                <a:lnTo>
                  <a:pt x="1374855" y="0"/>
                </a:lnTo>
                <a:lnTo>
                  <a:pt x="1374855" y="1374855"/>
                </a:lnTo>
                <a:lnTo>
                  <a:pt x="0" y="1374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856479" y="7695841"/>
            <a:ext cx="2181771" cy="1985412"/>
          </a:xfrm>
          <a:custGeom>
            <a:avLst/>
            <a:gdLst/>
            <a:ahLst/>
            <a:cxnLst/>
            <a:rect l="l" t="t" r="r" b="b"/>
            <a:pathLst>
              <a:path w="2181771" h="1985412">
                <a:moveTo>
                  <a:pt x="0" y="0"/>
                </a:moveTo>
                <a:lnTo>
                  <a:pt x="2181771" y="0"/>
                </a:lnTo>
                <a:lnTo>
                  <a:pt x="2181771" y="1985412"/>
                </a:lnTo>
                <a:lnTo>
                  <a:pt x="0" y="1985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807140" y="2367587"/>
            <a:ext cx="1662818" cy="1662818"/>
          </a:xfrm>
          <a:custGeom>
            <a:avLst/>
            <a:gdLst/>
            <a:ahLst/>
            <a:cxnLst/>
            <a:rect l="l" t="t" r="r" b="b"/>
            <a:pathLst>
              <a:path w="1662818" h="1662818">
                <a:moveTo>
                  <a:pt x="0" y="0"/>
                </a:moveTo>
                <a:lnTo>
                  <a:pt x="1662818" y="0"/>
                </a:lnTo>
                <a:lnTo>
                  <a:pt x="1662818" y="1662818"/>
                </a:lnTo>
                <a:lnTo>
                  <a:pt x="0" y="16628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11906" y="400161"/>
            <a:ext cx="10360670" cy="2009609"/>
            <a:chOff x="0" y="0"/>
            <a:chExt cx="13814227" cy="267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814227" cy="2679478"/>
            </a:xfrm>
            <a:custGeom>
              <a:avLst/>
              <a:gdLst/>
              <a:ahLst/>
              <a:cxnLst/>
              <a:rect l="l" t="t" r="r" b="b"/>
              <a:pathLst>
                <a:path w="13814227" h="2679478">
                  <a:moveTo>
                    <a:pt x="0" y="0"/>
                  </a:moveTo>
                  <a:lnTo>
                    <a:pt x="13814227" y="0"/>
                  </a:lnTo>
                  <a:lnTo>
                    <a:pt x="13814227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3814227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 b="1">
                  <a:solidFill>
                    <a:srgbClr val="FEFEFE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ЯК ЗАХИСТИТИ СЕБЕ В ІНТЕРНЕТІ?</a:t>
              </a:r>
            </a:p>
          </p:txBody>
        </p:sp>
      </p:grpSp>
      <p:sp>
        <p:nvSpPr>
          <p:cNvPr id="9" name="Freeform 9" descr="preencoded.png"/>
          <p:cNvSpPr/>
          <p:nvPr/>
        </p:nvSpPr>
        <p:spPr>
          <a:xfrm>
            <a:off x="864844" y="3346673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20" y="0"/>
                </a:lnTo>
                <a:lnTo>
                  <a:pt x="708720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125070" y="2896442"/>
            <a:ext cx="3043359" cy="886173"/>
            <a:chOff x="0" y="-19051"/>
            <a:chExt cx="4057812" cy="11815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86175" cy="1162513"/>
            </a:xfrm>
            <a:custGeom>
              <a:avLst/>
              <a:gdLst/>
              <a:ahLst/>
              <a:cxnLst/>
              <a:rect l="l" t="t" r="r" b="b"/>
              <a:pathLst>
                <a:path w="3686175" h="1162513">
                  <a:moveTo>
                    <a:pt x="0" y="0"/>
                  </a:moveTo>
                  <a:lnTo>
                    <a:pt x="3686175" y="0"/>
                  </a:lnTo>
                  <a:lnTo>
                    <a:pt x="3686175" y="1162513"/>
                  </a:lnTo>
                  <a:lnTo>
                    <a:pt x="0" y="11625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1"/>
              <a:ext cx="4057812" cy="11815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Незнайомці</a:t>
              </a:r>
              <a:endParaRPr lang="en-US" sz="3999" dirty="0">
                <a:solidFill>
                  <a:srgbClr val="FEFEFE"/>
                </a:solidFill>
                <a:latin typeface="Arial Unicode"/>
                <a:ea typeface="Arial Unicode"/>
                <a:cs typeface="Arial Unicode"/>
                <a:sym typeface="Arial Unicod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98527" y="3782615"/>
            <a:ext cx="7205747" cy="817799"/>
            <a:chOff x="0" y="0"/>
            <a:chExt cx="9607663" cy="10903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607663" cy="1090399"/>
            </a:xfrm>
            <a:custGeom>
              <a:avLst/>
              <a:gdLst/>
              <a:ahLst/>
              <a:cxnLst/>
              <a:rect l="l" t="t" r="r" b="b"/>
              <a:pathLst>
                <a:path w="9607663" h="1090399">
                  <a:moveTo>
                    <a:pt x="0" y="0"/>
                  </a:moveTo>
                  <a:lnTo>
                    <a:pt x="9607663" y="0"/>
                  </a:lnTo>
                  <a:lnTo>
                    <a:pt x="9607663" y="1090399"/>
                  </a:lnTo>
                  <a:lnTo>
                    <a:pt x="0" y="10903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9607663" cy="11951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спілкуйтеся з підозрілими незнайомцями.</a:t>
              </a:r>
            </a:p>
          </p:txBody>
        </p:sp>
      </p:grpSp>
      <p:sp>
        <p:nvSpPr>
          <p:cNvPr id="16" name="Freeform 16" descr="preencoded.png"/>
          <p:cNvSpPr/>
          <p:nvPr/>
        </p:nvSpPr>
        <p:spPr>
          <a:xfrm>
            <a:off x="864844" y="4988843"/>
            <a:ext cx="708720" cy="708720"/>
          </a:xfrm>
          <a:custGeom>
            <a:avLst/>
            <a:gdLst/>
            <a:ahLst/>
            <a:cxnLst/>
            <a:rect l="l" t="t" r="r" b="b"/>
            <a:pathLst>
              <a:path w="708720" h="708720">
                <a:moveTo>
                  <a:pt x="0" y="0"/>
                </a:moveTo>
                <a:lnTo>
                  <a:pt x="708720" y="0"/>
                </a:lnTo>
                <a:lnTo>
                  <a:pt x="708720" y="708720"/>
                </a:lnTo>
                <a:lnTo>
                  <a:pt x="0" y="70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234436" y="4621852"/>
            <a:ext cx="3369901" cy="709662"/>
            <a:chOff x="0" y="0"/>
            <a:chExt cx="4493202" cy="9462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93202" cy="946216"/>
            </a:xfrm>
            <a:custGeom>
              <a:avLst/>
              <a:gdLst/>
              <a:ahLst/>
              <a:cxnLst/>
              <a:rect l="l" t="t" r="r" b="b"/>
              <a:pathLst>
                <a:path w="4493202" h="946216">
                  <a:moveTo>
                    <a:pt x="0" y="0"/>
                  </a:moveTo>
                  <a:lnTo>
                    <a:pt x="4493202" y="0"/>
                  </a:lnTo>
                  <a:lnTo>
                    <a:pt x="4493202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4493202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Особисті</a:t>
              </a:r>
              <a:r>
                <a:rPr lang="en-US" sz="3999" dirty="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</a:t>
              </a: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дані</a:t>
              </a:r>
              <a:endParaRPr lang="en-US" sz="3999" dirty="0">
                <a:solidFill>
                  <a:srgbClr val="FEFEFE"/>
                </a:solidFill>
                <a:latin typeface="Arial Nova"/>
                <a:ea typeface="Arial Nova"/>
                <a:cs typeface="Arial Nova"/>
                <a:sym typeface="Arial Nova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029524" y="5407714"/>
            <a:ext cx="5075899" cy="907256"/>
            <a:chOff x="0" y="0"/>
            <a:chExt cx="6767865" cy="12096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67865" cy="1209675"/>
            </a:xfrm>
            <a:custGeom>
              <a:avLst/>
              <a:gdLst/>
              <a:ahLst/>
              <a:cxnLst/>
              <a:rect l="l" t="t" r="r" b="b"/>
              <a:pathLst>
                <a:path w="6767865" h="1209675">
                  <a:moveTo>
                    <a:pt x="0" y="0"/>
                  </a:moveTo>
                  <a:lnTo>
                    <a:pt x="6767865" y="0"/>
                  </a:lnTo>
                  <a:lnTo>
                    <a:pt x="6767865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04775"/>
              <a:ext cx="6767865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розголошуйте особисті дані.</a:t>
              </a:r>
            </a:p>
          </p:txBody>
        </p:sp>
      </p:grpSp>
      <p:sp>
        <p:nvSpPr>
          <p:cNvPr id="23" name="Freeform 23" descr="preencoded.png"/>
          <p:cNvSpPr/>
          <p:nvPr/>
        </p:nvSpPr>
        <p:spPr>
          <a:xfrm>
            <a:off x="898717" y="6631013"/>
            <a:ext cx="899811" cy="899811"/>
          </a:xfrm>
          <a:custGeom>
            <a:avLst/>
            <a:gdLst/>
            <a:ahLst/>
            <a:cxnLst/>
            <a:rect l="l" t="t" r="r" b="b"/>
            <a:pathLst>
              <a:path w="899811" h="899811">
                <a:moveTo>
                  <a:pt x="0" y="0"/>
                </a:moveTo>
                <a:lnTo>
                  <a:pt x="899810" y="0"/>
                </a:lnTo>
                <a:lnTo>
                  <a:pt x="89981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2029524" y="6379010"/>
            <a:ext cx="6188493" cy="885825"/>
            <a:chOff x="0" y="0"/>
            <a:chExt cx="8251324" cy="1181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251323" cy="1181100"/>
            </a:xfrm>
            <a:custGeom>
              <a:avLst/>
              <a:gdLst/>
              <a:ahLst/>
              <a:cxnLst/>
              <a:rect l="l" t="t" r="r" b="b"/>
              <a:pathLst>
                <a:path w="8251323" h="1181100">
                  <a:moveTo>
                    <a:pt x="0" y="0"/>
                  </a:moveTo>
                  <a:lnTo>
                    <a:pt x="8251323" y="0"/>
                  </a:lnTo>
                  <a:lnTo>
                    <a:pt x="8251323" y="1181100"/>
                  </a:lnTo>
                  <a:lnTo>
                    <a:pt x="0" y="1181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8251324" cy="11906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999"/>
                </a:lnSpc>
              </a:pPr>
              <a:r>
                <a:rPr lang="en-US" sz="3999" dirty="0" err="1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Перевіряйте</a:t>
              </a:r>
              <a:r>
                <a:rPr lang="en-US" sz="3999" dirty="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 </a:t>
              </a: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інформацію</a:t>
              </a:r>
              <a:endParaRPr lang="en-US" sz="3999" dirty="0">
                <a:solidFill>
                  <a:srgbClr val="FEFEFE"/>
                </a:solidFill>
                <a:latin typeface="Arial Nova"/>
                <a:ea typeface="Arial Nova"/>
                <a:cs typeface="Arial Nova"/>
                <a:sym typeface="Arial Nova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029524" y="7264835"/>
            <a:ext cx="5280811" cy="907256"/>
            <a:chOff x="0" y="0"/>
            <a:chExt cx="7041081" cy="12096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41081" cy="1209675"/>
            </a:xfrm>
            <a:custGeom>
              <a:avLst/>
              <a:gdLst/>
              <a:ahLst/>
              <a:cxnLst/>
              <a:rect l="l" t="t" r="r" b="b"/>
              <a:pathLst>
                <a:path w="7041081" h="1209675">
                  <a:moveTo>
                    <a:pt x="0" y="0"/>
                  </a:moveTo>
                  <a:lnTo>
                    <a:pt x="7041081" y="0"/>
                  </a:lnTo>
                  <a:lnTo>
                    <a:pt x="7041081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04775"/>
              <a:ext cx="7041081" cy="13144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довіряйте всьому, що пишуть.</a:t>
              </a:r>
            </a:p>
          </p:txBody>
        </p:sp>
      </p:grpSp>
      <p:sp>
        <p:nvSpPr>
          <p:cNvPr id="30" name="Freeform 30" descr="preencoded.png"/>
          <p:cNvSpPr/>
          <p:nvPr/>
        </p:nvSpPr>
        <p:spPr>
          <a:xfrm>
            <a:off x="734976" y="8426178"/>
            <a:ext cx="1063551" cy="1063551"/>
          </a:xfrm>
          <a:custGeom>
            <a:avLst/>
            <a:gdLst/>
            <a:ahLst/>
            <a:cxnLst/>
            <a:rect l="l" t="t" r="r" b="b"/>
            <a:pathLst>
              <a:path w="1063551" h="1063551">
                <a:moveTo>
                  <a:pt x="0" y="0"/>
                </a:moveTo>
                <a:lnTo>
                  <a:pt x="1063551" y="0"/>
                </a:lnTo>
                <a:lnTo>
                  <a:pt x="1063551" y="1063551"/>
                </a:lnTo>
                <a:lnTo>
                  <a:pt x="0" y="10635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2234436" y="8248291"/>
            <a:ext cx="2764780" cy="709662"/>
            <a:chOff x="0" y="0"/>
            <a:chExt cx="3686373" cy="9462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686373" cy="946216"/>
            </a:xfrm>
            <a:custGeom>
              <a:avLst/>
              <a:gdLst/>
              <a:ahLst/>
              <a:cxnLst/>
              <a:rect l="l" t="t" r="r" b="b"/>
              <a:pathLst>
                <a:path w="3686373" h="946216">
                  <a:moveTo>
                    <a:pt x="0" y="0"/>
                  </a:moveTo>
                  <a:lnTo>
                    <a:pt x="3686373" y="0"/>
                  </a:lnTo>
                  <a:lnTo>
                    <a:pt x="3686373" y="946216"/>
                  </a:lnTo>
                  <a:lnTo>
                    <a:pt x="0" y="9462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3686373" cy="95574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99"/>
                </a:lnSpc>
              </a:pPr>
              <a:r>
                <a:rPr lang="en-US" sz="39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Провокації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676023" y="9034153"/>
            <a:ext cx="6427356" cy="596521"/>
            <a:chOff x="0" y="0"/>
            <a:chExt cx="8569808" cy="79536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569809" cy="795362"/>
            </a:xfrm>
            <a:custGeom>
              <a:avLst/>
              <a:gdLst/>
              <a:ahLst/>
              <a:cxnLst/>
              <a:rect l="l" t="t" r="r" b="b"/>
              <a:pathLst>
                <a:path w="8569809" h="795362">
                  <a:moveTo>
                    <a:pt x="0" y="0"/>
                  </a:moveTo>
                  <a:lnTo>
                    <a:pt x="8569809" y="0"/>
                  </a:lnTo>
                  <a:lnTo>
                    <a:pt x="8569809" y="795362"/>
                  </a:lnTo>
                  <a:lnTo>
                    <a:pt x="0" y="7953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104775"/>
              <a:ext cx="8569808" cy="9001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71"/>
                </a:lnSpc>
              </a:pPr>
              <a:r>
                <a:rPr lang="en-US" sz="2499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Не ведіться на провокації та шантаж.</a:t>
              </a:r>
            </a:p>
          </p:txBody>
        </p:sp>
      </p:grpSp>
      <p:sp>
        <p:nvSpPr>
          <p:cNvPr id="37" name="Freeform 37" descr="preencoded.png"/>
          <p:cNvSpPr/>
          <p:nvPr/>
        </p:nvSpPr>
        <p:spPr>
          <a:xfrm>
            <a:off x="11549661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686930" y="8957953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8" y="0"/>
                </a:lnTo>
                <a:lnTo>
                  <a:pt x="1323668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1F1F1F"/>
            </a:solidFill>
          </p:spPr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" r="-1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80607" y="4138696"/>
            <a:ext cx="16303526" cy="2009609"/>
            <a:chOff x="0" y="0"/>
            <a:chExt cx="21738035" cy="26794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38034" cy="2679478"/>
            </a:xfrm>
            <a:custGeom>
              <a:avLst/>
              <a:gdLst/>
              <a:ahLst/>
              <a:cxnLst/>
              <a:rect l="l" t="t" r="r" b="b"/>
              <a:pathLst>
                <a:path w="21738034" h="2679478">
                  <a:moveTo>
                    <a:pt x="0" y="0"/>
                  </a:moveTo>
                  <a:lnTo>
                    <a:pt x="21738034" y="0"/>
                  </a:lnTo>
                  <a:lnTo>
                    <a:pt x="21738034" y="2679478"/>
                  </a:lnTo>
                  <a:lnTo>
                    <a:pt x="0" y="2679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738035" cy="2708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483"/>
                </a:lnSpc>
              </a:pPr>
              <a:r>
                <a:rPr lang="en-US" sz="6000">
                  <a:solidFill>
                    <a:srgbClr val="FEFEFE"/>
                  </a:solidFill>
                  <a:latin typeface="Arial Nova"/>
                  <a:ea typeface="Arial Nova"/>
                  <a:cs typeface="Arial Nova"/>
                  <a:sym typeface="Arial Nova"/>
                </a:rPr>
                <a:t>СТВОРЕННЯ ОСОБИСТИХ ПРАВИЛ ЦИФРОВОЇ БЕЗПЕКИ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5715" y="7229934"/>
            <a:ext cx="16303526" cy="981211"/>
            <a:chOff x="0" y="0"/>
            <a:chExt cx="21738035" cy="13082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38034" cy="1308281"/>
            </a:xfrm>
            <a:custGeom>
              <a:avLst/>
              <a:gdLst/>
              <a:ahLst/>
              <a:cxnLst/>
              <a:rect l="l" t="t" r="r" b="b"/>
              <a:pathLst>
                <a:path w="21738034" h="1308281">
                  <a:moveTo>
                    <a:pt x="0" y="0"/>
                  </a:moveTo>
                  <a:lnTo>
                    <a:pt x="21738034" y="0"/>
                  </a:lnTo>
                  <a:lnTo>
                    <a:pt x="21738034" y="1308281"/>
                  </a:lnTo>
                  <a:lnTo>
                    <a:pt x="0" y="1308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80975"/>
              <a:ext cx="21738035" cy="14892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328"/>
                </a:lnSpc>
              </a:pPr>
              <a:r>
                <a:rPr lang="en-US" sz="4500">
                  <a:solidFill>
                    <a:srgbClr val="BFBFBF"/>
                  </a:solidFill>
                  <a:latin typeface="Arial Unicode"/>
                  <a:ea typeface="Arial Unicode"/>
                  <a:cs typeface="Arial Unicode"/>
                  <a:sym typeface="Arial Unicode"/>
                </a:rPr>
                <a:t>Запишіть 3 головних правила, яких будете дотримуватися.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8063811" y="8963332"/>
            <a:ext cx="1323668" cy="1323668"/>
          </a:xfrm>
          <a:custGeom>
            <a:avLst/>
            <a:gdLst/>
            <a:ahLst/>
            <a:cxnLst/>
            <a:rect l="l" t="t" r="r" b="b"/>
            <a:pathLst>
              <a:path w="1323668" h="1323668">
                <a:moveTo>
                  <a:pt x="0" y="0"/>
                </a:moveTo>
                <a:lnTo>
                  <a:pt x="1323667" y="0"/>
                </a:lnTo>
                <a:lnTo>
                  <a:pt x="1323667" y="1323668"/>
                </a:lnTo>
                <a:lnTo>
                  <a:pt x="0" y="13236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Произвольный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Arimo</vt:lpstr>
      <vt:lpstr>Arial Nova</vt:lpstr>
      <vt:lpstr>Arial Unicode</vt:lpstr>
      <vt:lpstr>Arial Unicode Bold</vt:lpstr>
      <vt:lpstr>Arial Nova Bold</vt:lpstr>
      <vt:lpstr>Calibri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Untitled.pptx</dc:title>
  <cp:lastModifiedBy>Juliya</cp:lastModifiedBy>
  <cp:revision>2</cp:revision>
  <dcterms:created xsi:type="dcterms:W3CDTF">2006-08-16T00:00:00Z</dcterms:created>
  <dcterms:modified xsi:type="dcterms:W3CDTF">2025-04-01T14:20:32Z</dcterms:modified>
  <dc:identifier>DAGjBhgfTF4</dc:identifier>
</cp:coreProperties>
</file>